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9929813" cy="67976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DOmGjkUr9C5krPNupsTB72g7+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37D904-FF10-4C59-B202-9779F3F44F3C}">
  <a:tblStyle styleId="{3C37D904-FF10-4C59-B202-9779F3F44F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302919" cy="3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4596" y="1"/>
            <a:ext cx="4302919" cy="3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fa893736_4_7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a8fa89373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25e3b13ab_0_39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b25e3b13a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24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260c8fd6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260c8fd66_0_1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b260c8fd66_0_1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00" cy="34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parallelization for sequential data</a:t>
            </a: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25e3b12de_0_24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b25e3b12d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25e3b12de_0_51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b25e3b12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5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6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26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8fa8937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8fa893736_0_34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a8fa893736_0_34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00" cy="34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276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8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8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i="0" u="none" strike="noStrike" cap="none">
                <a:solidFill>
                  <a:srgbClr val="467ABA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problems that you are trying to solve?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Why are the problems important?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 reality, the signal is always not ideal and combined with unwanted signal that is considered as noise.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clean signal will have a high SNR and a noisy signal will have a low SNR.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400" b="1" i="0" u="none" strike="noStrike" cap="none">
                <a:solidFill>
                  <a:srgbClr val="467ABA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limitation of current approaches? 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differences between these prior approaches and your proposed?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8fa8937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8fa893736_0_7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a8fa893736_0_7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00" cy="34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3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It will indicate that our model is robust under the noisy signal modulation. </a:t>
            </a:r>
            <a:endParaRPr sz="1400" b="1">
              <a:solidFill>
                <a:srgbClr val="467AB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400" b="1" i="0" u="none" strike="noStrike" cap="none">
                <a:solidFill>
                  <a:srgbClr val="467ABA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sz="1200" b="1" i="0" u="none" strike="noStrike" cap="none">
              <a:solidFill>
                <a:srgbClr val="467AB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is your key concept and its unique and novelty?</a:t>
            </a:r>
            <a:r>
              <a:rPr lang="en-US"/>
              <a:t> </a:t>
            </a: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expected advantages?</a:t>
            </a:r>
            <a:endParaRPr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the X-Vector approach begins to outpace the ResNet model beginning around a 6dB SNR value.  </a:t>
            </a:r>
            <a:endParaRPr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21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400" b="1" i="0" u="none" strike="noStrike" cap="none">
                <a:solidFill>
                  <a:srgbClr val="467ABA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sz="1200" b="1" i="0" u="none" strike="noStrike" cap="none">
              <a:solidFill>
                <a:srgbClr val="467AB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is your key concept and its unique and novelty?</a:t>
            </a:r>
            <a:endParaRPr/>
          </a:p>
          <a:p>
            <a:pPr marL="285750" marR="0" lvl="0" indent="-28575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are the expected advantages?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1:notes"/>
          <p:cNvSpPr txBox="1">
            <a:spLocks noGrp="1"/>
          </p:cNvSpPr>
          <p:nvPr>
            <p:ph type="sldNum" idx="12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25e3b13ab_0_0:notes"/>
          <p:cNvSpPr txBox="1">
            <a:spLocks noGrp="1"/>
          </p:cNvSpPr>
          <p:nvPr>
            <p:ph type="body" idx="1"/>
          </p:nvPr>
        </p:nvSpPr>
        <p:spPr>
          <a:xfrm>
            <a:off x="992982" y="3271381"/>
            <a:ext cx="7943700" cy="26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b25e3b13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00" cy="22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3063" y="2235947"/>
            <a:ext cx="12191999" cy="1907834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lang="en-US" sz="44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Enhanced Low SNR Radio Signal Classification using Deep Learning</a:t>
            </a:r>
            <a:endParaRPr sz="44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4474775" y="4914225"/>
            <a:ext cx="7332900" cy="18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M Farhan Tandia (</a:t>
            </a:r>
            <a:r>
              <a:rPr lang="en-US" sz="2200" b="1" i="1">
                <a:latin typeface="Twentieth Century"/>
                <a:ea typeface="Twentieth Century"/>
                <a:cs typeface="Twentieth Century"/>
                <a:sym typeface="Twentieth Century"/>
              </a:rPr>
              <a:t>方爾漢</a:t>
            </a: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) (0860814), </a:t>
            </a:r>
            <a:endParaRPr sz="2800" b="1" i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Ivan Surya H（</a:t>
            </a:r>
            <a:r>
              <a:rPr lang="en-US" sz="2300" b="1" i="1">
                <a:latin typeface="Twentieth Century"/>
                <a:ea typeface="Twentieth Century"/>
                <a:cs typeface="Twentieth Century"/>
                <a:sym typeface="Twentieth Century"/>
              </a:rPr>
              <a:t>胡云輝</a:t>
            </a: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) (0860812) </a:t>
            </a:r>
            <a:endParaRPr sz="2800" b="1" i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1">
                <a:latin typeface="Twentieth Century"/>
                <a:ea typeface="Twentieth Century"/>
                <a:cs typeface="Twentieth Century"/>
                <a:sym typeface="Twentieth Century"/>
              </a:rPr>
              <a:t> Team 13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i="1">
                <a:latin typeface="Twentieth Century"/>
                <a:ea typeface="Twentieth Century"/>
                <a:cs typeface="Twentieth Century"/>
                <a:sym typeface="Twentieth Century"/>
              </a:rPr>
              <a:t>National Chiao Tung University, Taiwan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77565" y="4851774"/>
            <a:ext cx="3994937" cy="132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AI Wireless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4541083" y="4594843"/>
            <a:ext cx="0" cy="1515292"/>
          </a:xfrm>
          <a:prstGeom prst="straightConnector1">
            <a:avLst/>
          </a:prstGeom>
          <a:noFill/>
          <a:ln w="73025" cap="flat" cmpd="sng">
            <a:solidFill>
              <a:srgbClr val="2E549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454" y="445816"/>
            <a:ext cx="1503343" cy="126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7800" y="335976"/>
            <a:ext cx="4503421" cy="150322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6457441" y="4328562"/>
            <a:ext cx="336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sz="2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fa893736_4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0" name="Google Shape;220;ga8fa893736_4_7"/>
          <p:cNvSpPr txBox="1"/>
          <p:nvPr/>
        </p:nvSpPr>
        <p:spPr>
          <a:xfrm>
            <a:off x="720001" y="431325"/>
            <a:ext cx="8154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SNR Model </a:t>
            </a: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ResNet Modified</a:t>
            </a: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1" name="Google Shape;221;ga8fa893736_4_7"/>
          <p:cNvSpPr txBox="1"/>
          <p:nvPr/>
        </p:nvSpPr>
        <p:spPr>
          <a:xfrm>
            <a:off x="315125" y="1465275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Baseline Residual Stack Composition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a8fa893736_4_7"/>
          <p:cNvSpPr txBox="1"/>
          <p:nvPr/>
        </p:nvSpPr>
        <p:spPr>
          <a:xfrm>
            <a:off x="6112150" y="1465275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 Residual Stack Composition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a8fa893736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25" y="2222063"/>
            <a:ext cx="3859633" cy="22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fa893736_4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09" y="4786297"/>
            <a:ext cx="4594100" cy="1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a8fa893736_4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950" y="2200750"/>
            <a:ext cx="5500001" cy="23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a8fa893736_4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784" y="4719362"/>
            <a:ext cx="6267450" cy="141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ga8fa893736_4_7"/>
          <p:cNvCxnSpPr/>
          <p:nvPr/>
        </p:nvCxnSpPr>
        <p:spPr>
          <a:xfrm>
            <a:off x="5327550" y="1840425"/>
            <a:ext cx="0" cy="4378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25e3b13ab_0_39"/>
          <p:cNvSpPr txBox="1"/>
          <p:nvPr/>
        </p:nvSpPr>
        <p:spPr>
          <a:xfrm>
            <a:off x="720000" y="431325"/>
            <a:ext cx="1111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SNR Model </a:t>
            </a: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Batch Normalization Explained</a:t>
            </a: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3" name="Google Shape;233;gb25e3b13ab_0_39"/>
          <p:cNvSpPr txBox="1"/>
          <p:nvPr/>
        </p:nvSpPr>
        <p:spPr>
          <a:xfrm>
            <a:off x="6405725" y="1421225"/>
            <a:ext cx="5337600" cy="3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1"/>
              <a:t>Two takeaways from batch normalization:</a:t>
            </a:r>
            <a:endParaRPr sz="1500" b="1"/>
          </a:p>
          <a:p>
            <a:pPr marL="457200" marR="0" lvl="0" indent="-3238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We can use higher learning rates because batch normalization makes sure that there’s </a:t>
            </a:r>
            <a:r>
              <a:rPr lang="en-US" sz="1500" b="1"/>
              <a:t>no activation that’s gone really high or really low</a:t>
            </a:r>
            <a:r>
              <a:rPr lang="en-US" sz="1500"/>
              <a:t>. </a:t>
            </a:r>
            <a:endParaRPr sz="1500"/>
          </a:p>
          <a:p>
            <a:pPr marL="45720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/>
          </a:p>
          <a:p>
            <a:pPr marL="457200" marR="0" lvl="0" indent="-3238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reduces overfitting because it has a slight regularization effects.</a:t>
            </a: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Similar to residual stack, it adds some noise to each hidden layer’s activations. Therefore, if we use batch normalization, we will use less residual stack, which is a good thing because we are not going to lose a lot of information. </a:t>
            </a:r>
            <a:endParaRPr sz="1500"/>
          </a:p>
        </p:txBody>
      </p:sp>
      <p:pic>
        <p:nvPicPr>
          <p:cNvPr id="234" name="Google Shape;234;gb25e3b13ab_0_39"/>
          <p:cNvPicPr preferRelativeResize="0"/>
          <p:nvPr/>
        </p:nvPicPr>
        <p:blipFill rotWithShape="1">
          <a:blip r:embed="rId3">
            <a:alphaModFix/>
          </a:blip>
          <a:srcRect r="9165"/>
          <a:stretch/>
        </p:blipFill>
        <p:spPr>
          <a:xfrm>
            <a:off x="365500" y="1662475"/>
            <a:ext cx="5620725" cy="28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b25e3b13ab_0_39"/>
          <p:cNvSpPr txBox="1"/>
          <p:nvPr/>
        </p:nvSpPr>
        <p:spPr>
          <a:xfrm>
            <a:off x="477850" y="4727525"/>
            <a:ext cx="4533300" cy="1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Batch normalization reduces the amount by what the hidden unit values shift around (covariance shift)</a:t>
            </a:r>
            <a:endParaRPr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Example</a:t>
            </a:r>
            <a:r>
              <a:rPr lang="en-US"/>
              <a:t>:  We train our data on only black cats’ images. So, if we now try to apply this network to data with colored cats, it is obvious; we’re not going to do well. Batch normalization will help this kind of problem</a:t>
            </a:r>
            <a:endParaRPr/>
          </a:p>
        </p:txBody>
      </p:sp>
      <p:pic>
        <p:nvPicPr>
          <p:cNvPr id="236" name="Google Shape;236;gb25e3b13ab_0_39"/>
          <p:cNvPicPr preferRelativeResize="0"/>
          <p:nvPr/>
        </p:nvPicPr>
        <p:blipFill rotWithShape="1">
          <a:blip r:embed="rId4">
            <a:alphaModFix/>
          </a:blip>
          <a:srcRect r="56816"/>
          <a:stretch/>
        </p:blipFill>
        <p:spPr>
          <a:xfrm>
            <a:off x="5416000" y="4869538"/>
            <a:ext cx="4454501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b25e3b13ab_0_39"/>
          <p:cNvPicPr preferRelativeResize="0"/>
          <p:nvPr/>
        </p:nvPicPr>
        <p:blipFill rotWithShape="1">
          <a:blip r:embed="rId4">
            <a:alphaModFix/>
          </a:blip>
          <a:srcRect l="55295"/>
          <a:stretch/>
        </p:blipFill>
        <p:spPr>
          <a:xfrm>
            <a:off x="7429468" y="5782350"/>
            <a:ext cx="46115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b25e3b13ab_0_39"/>
          <p:cNvSpPr/>
          <p:nvPr/>
        </p:nvSpPr>
        <p:spPr>
          <a:xfrm rot="10800000" flipH="1">
            <a:off x="6553600" y="5782350"/>
            <a:ext cx="910500" cy="556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/>
        </p:nvSpPr>
        <p:spPr>
          <a:xfrm>
            <a:off x="720000" y="431325"/>
            <a:ext cx="8010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Key Result H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igh SNR </a:t>
            </a: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(ResNet) 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2900" y="1572600"/>
            <a:ext cx="6499626" cy="50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000" y="1572600"/>
            <a:ext cx="2905181" cy="159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0541" y="3178703"/>
            <a:ext cx="2903409" cy="266487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/>
          <p:nvPr/>
        </p:nvSpPr>
        <p:spPr>
          <a:xfrm>
            <a:off x="578775" y="5813132"/>
            <a:ext cx="40707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Accuracy : </a:t>
            </a:r>
            <a:r>
              <a:rPr lang="en-US" sz="230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95.9 %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Baseline Max Accuracy : 93%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260c8fd66_0_1"/>
          <p:cNvSpPr/>
          <p:nvPr/>
        </p:nvSpPr>
        <p:spPr>
          <a:xfrm>
            <a:off x="371475" y="2209800"/>
            <a:ext cx="5658000" cy="422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b260c8fd66_0_1"/>
          <p:cNvSpPr txBox="1">
            <a:spLocks noGrp="1"/>
          </p:cNvSpPr>
          <p:nvPr>
            <p:ph type="body" idx="1"/>
          </p:nvPr>
        </p:nvSpPr>
        <p:spPr>
          <a:xfrm>
            <a:off x="720000" y="1048425"/>
            <a:ext cx="8309700" cy="63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i="1"/>
              <a:t>The Search for time-series deep learning based model</a:t>
            </a:r>
            <a:endParaRPr sz="2700" i="1"/>
          </a:p>
        </p:txBody>
      </p:sp>
      <p:sp>
        <p:nvSpPr>
          <p:cNvPr id="259" name="Google Shape;259;gb260c8fd66_0_1"/>
          <p:cNvSpPr txBox="1">
            <a:spLocks noGrp="1"/>
          </p:cNvSpPr>
          <p:nvPr>
            <p:ph type="sldNum" idx="12"/>
          </p:nvPr>
        </p:nvSpPr>
        <p:spPr>
          <a:xfrm>
            <a:off x="8610600" y="60515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60" name="Google Shape;260;gb260c8fd66_0_1"/>
          <p:cNvSpPr txBox="1"/>
          <p:nvPr/>
        </p:nvSpPr>
        <p:spPr>
          <a:xfrm>
            <a:off x="720000" y="431325"/>
            <a:ext cx="733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 SNR Model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1" name="Google Shape;261;gb260c8fd6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98" y="2363275"/>
            <a:ext cx="4871172" cy="1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b260c8fd66_0_1"/>
          <p:cNvSpPr txBox="1"/>
          <p:nvPr/>
        </p:nvSpPr>
        <p:spPr>
          <a:xfrm>
            <a:off x="432850" y="3705163"/>
            <a:ext cx="57561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Recurrent Neural Network, 1986 (Sequential processing)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Slow training time and inference testing time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Vanishing gradient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(after 100 words or sequence)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b260c8fd6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71" y="4727146"/>
            <a:ext cx="5538774" cy="1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b260c8fd66_0_1"/>
          <p:cNvSpPr/>
          <p:nvPr/>
        </p:nvSpPr>
        <p:spPr>
          <a:xfrm>
            <a:off x="164400" y="1998175"/>
            <a:ext cx="3651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1</a:t>
            </a:r>
            <a:endParaRPr sz="1600" b="1"/>
          </a:p>
        </p:txBody>
      </p:sp>
      <p:sp>
        <p:nvSpPr>
          <p:cNvPr id="265" name="Google Shape;265;gb260c8fd66_0_1"/>
          <p:cNvSpPr/>
          <p:nvPr/>
        </p:nvSpPr>
        <p:spPr>
          <a:xfrm>
            <a:off x="6396025" y="2242913"/>
            <a:ext cx="5658000" cy="422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b260c8fd66_0_1"/>
          <p:cNvSpPr/>
          <p:nvPr/>
        </p:nvSpPr>
        <p:spPr>
          <a:xfrm>
            <a:off x="6188950" y="2031288"/>
            <a:ext cx="3651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2</a:t>
            </a:r>
            <a:endParaRPr sz="1600" b="1"/>
          </a:p>
        </p:txBody>
      </p:sp>
      <p:sp>
        <p:nvSpPr>
          <p:cNvPr id="267" name="Google Shape;267;gb260c8fd66_0_1"/>
          <p:cNvSpPr txBox="1"/>
          <p:nvPr/>
        </p:nvSpPr>
        <p:spPr>
          <a:xfrm>
            <a:off x="6675150" y="3811300"/>
            <a:ext cx="5197200" cy="13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Long-Short Term Memory, 1997 (RNN Based model)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Even Slower training time and inference testing time (more complex)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Vanishing gradient still occurred (after 300 sequences)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Context of data is not captured well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(fix-length vector)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b260c8fd66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324" y="2363275"/>
            <a:ext cx="3862843" cy="14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b260c8fd66_0_1"/>
          <p:cNvSpPr txBox="1"/>
          <p:nvPr/>
        </p:nvSpPr>
        <p:spPr>
          <a:xfrm>
            <a:off x="6675150" y="5400675"/>
            <a:ext cx="6300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“The dog bit Johnny” and “Johnny bit the dog.”</a:t>
            </a:r>
            <a:endParaRPr sz="1700" i="1"/>
          </a:p>
        </p:txBody>
      </p:sp>
      <p:pic>
        <p:nvPicPr>
          <p:cNvPr id="270" name="Google Shape;270;gb260c8fd66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91152" y="0"/>
            <a:ext cx="3262873" cy="2209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/>
          <p:nvPr/>
        </p:nvSpPr>
        <p:spPr>
          <a:xfrm>
            <a:off x="6958025" y="507525"/>
            <a:ext cx="5096100" cy="5955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75" y="3249525"/>
            <a:ext cx="5843624" cy="2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>
            <a:spLocks noGrp="1"/>
          </p:cNvSpPr>
          <p:nvPr>
            <p:ph type="sldNum" idx="12"/>
          </p:nvPr>
        </p:nvSpPr>
        <p:spPr>
          <a:xfrm>
            <a:off x="8467750" y="6699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78" name="Google Shape;278;p23"/>
          <p:cNvGrpSpPr/>
          <p:nvPr/>
        </p:nvGrpSpPr>
        <p:grpSpPr>
          <a:xfrm>
            <a:off x="7240325" y="507525"/>
            <a:ext cx="5683800" cy="5783911"/>
            <a:chOff x="7373850" y="189150"/>
            <a:chExt cx="5683800" cy="5783911"/>
          </a:xfrm>
        </p:grpSpPr>
        <p:pic>
          <p:nvPicPr>
            <p:cNvPr id="279" name="Google Shape;2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15525" y="265349"/>
              <a:ext cx="4060350" cy="5707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23"/>
            <p:cNvSpPr/>
            <p:nvPr/>
          </p:nvSpPr>
          <p:spPr>
            <a:xfrm>
              <a:off x="7415525" y="1820025"/>
              <a:ext cx="2037600" cy="3068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9494850" y="698950"/>
              <a:ext cx="2037600" cy="48405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 txBox="1"/>
            <p:nvPr/>
          </p:nvSpPr>
          <p:spPr>
            <a:xfrm>
              <a:off x="7373850" y="1374350"/>
              <a:ext cx="5683800" cy="6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Encoder</a:t>
              </a:r>
              <a:endParaRPr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3"/>
            <p:cNvSpPr txBox="1"/>
            <p:nvPr/>
          </p:nvSpPr>
          <p:spPr>
            <a:xfrm>
              <a:off x="10816550" y="189150"/>
              <a:ext cx="1074600" cy="6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Decoder</a:t>
              </a:r>
              <a:endParaRPr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23"/>
          <p:cNvSpPr txBox="1"/>
          <p:nvPr/>
        </p:nvSpPr>
        <p:spPr>
          <a:xfrm>
            <a:off x="874325" y="158625"/>
            <a:ext cx="733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 SNR Model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(Transformer ,2017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7975800" y="6463125"/>
            <a:ext cx="606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http://jalammar.github.io/illustrated-transformer/</a:t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9444050" y="6143625"/>
            <a:ext cx="14430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True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7975800" y="5986625"/>
            <a:ext cx="14430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True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115100" y="6042525"/>
            <a:ext cx="6783000" cy="27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[3] Vaswani, A.; Shazeer, N.; Parmar, N.; Uszkoreit, J.; Jones, L.; Gomez, A. N.; Kaiser, Ł. &amp; Polosukhin, I. (2017), </a:t>
            </a:r>
            <a:r>
              <a:rPr lang="en-US" b="1"/>
              <a:t>Attention is all you need</a:t>
            </a:r>
            <a:r>
              <a:rPr lang="en-US"/>
              <a:t>, in 'Advances in Neural Information Processing Systems' , pp. 5998--6008 .</a:t>
            </a:r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467238" y="1858550"/>
            <a:ext cx="6269700" cy="12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 faster training time and inference testing time (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parallelization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Solved vanishing gradient problem (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encoder-decoder attention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 of data is well captured (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positional encoding &amp; self attention mechanism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25e3b12de_0_24"/>
          <p:cNvSpPr txBox="1"/>
          <p:nvPr/>
        </p:nvSpPr>
        <p:spPr>
          <a:xfrm>
            <a:off x="6290375" y="251800"/>
            <a:ext cx="57633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 Head Attention (Decoder) - Encoder Decoder Attention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how related each sequence vector is with respect to each other.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b25e3b12de_0_24"/>
          <p:cNvSpPr txBox="1"/>
          <p:nvPr/>
        </p:nvSpPr>
        <p:spPr>
          <a:xfrm>
            <a:off x="123950" y="1090000"/>
            <a:ext cx="61386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Positional Encoding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vector that gives context based on position of word in sentence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b25e3b12de_0_24"/>
          <p:cNvSpPr txBox="1">
            <a:spLocks noGrp="1"/>
          </p:cNvSpPr>
          <p:nvPr>
            <p:ph type="sldNum" idx="12"/>
          </p:nvPr>
        </p:nvSpPr>
        <p:spPr>
          <a:xfrm>
            <a:off x="8467750" y="6699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97" name="Google Shape;297;gb25e3b12de_0_24"/>
          <p:cNvSpPr txBox="1"/>
          <p:nvPr/>
        </p:nvSpPr>
        <p:spPr>
          <a:xfrm>
            <a:off x="874325" y="158625"/>
            <a:ext cx="466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Transformer ,2017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8" name="Google Shape;298;gb25e3b12de_0_24"/>
          <p:cNvSpPr txBox="1"/>
          <p:nvPr/>
        </p:nvSpPr>
        <p:spPr>
          <a:xfrm>
            <a:off x="-5009525" y="387942"/>
            <a:ext cx="60690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gb25e3b12d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410" y="3440278"/>
            <a:ext cx="4395901" cy="1249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0" name="Google Shape;300;gb25e3b12de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478" y="3357715"/>
            <a:ext cx="3566599" cy="1249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1" name="Google Shape;301;gb25e3b12de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9537" y="1677324"/>
            <a:ext cx="3504266" cy="76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gb25e3b12de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5800" y="908374"/>
            <a:ext cx="3383602" cy="16868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3" name="Google Shape;303;gb25e3b12de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6575" y="4747300"/>
            <a:ext cx="5359702" cy="200902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04" name="Google Shape;304;gb25e3b12de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4700" y="4747300"/>
            <a:ext cx="3566600" cy="20090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305" name="Google Shape;305;gb25e3b12de_0_24"/>
          <p:cNvSpPr txBox="1"/>
          <p:nvPr/>
        </p:nvSpPr>
        <p:spPr>
          <a:xfrm>
            <a:off x="1330000" y="6336475"/>
            <a:ext cx="13539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000"/>
          </a:p>
        </p:txBody>
      </p:sp>
      <p:sp>
        <p:nvSpPr>
          <p:cNvPr id="306" name="Google Shape;306;gb25e3b12de_0_24"/>
          <p:cNvSpPr txBox="1"/>
          <p:nvPr/>
        </p:nvSpPr>
        <p:spPr>
          <a:xfrm>
            <a:off x="6290375" y="6349175"/>
            <a:ext cx="13539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307" name="Google Shape;307;gb25e3b12de_0_24"/>
          <p:cNvSpPr txBox="1"/>
          <p:nvPr/>
        </p:nvSpPr>
        <p:spPr>
          <a:xfrm>
            <a:off x="174575" y="2441175"/>
            <a:ext cx="6069000" cy="12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Multi-Head Attention (Encoder)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What part of the input should we focus on? How relevant is the i-th word in the sentence relevant  to other words in the same sentence.</a:t>
            </a:r>
            <a:endParaRPr/>
          </a:p>
        </p:txBody>
      </p:sp>
      <p:sp>
        <p:nvSpPr>
          <p:cNvPr id="308" name="Google Shape;308;gb25e3b12de_0_24"/>
          <p:cNvSpPr txBox="1"/>
          <p:nvPr/>
        </p:nvSpPr>
        <p:spPr>
          <a:xfrm>
            <a:off x="6338525" y="2783700"/>
            <a:ext cx="58254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Feed Forward net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 transform the attention vectors into a form that is digestible by the next encoder/decoder block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25e3b12de_0_51"/>
          <p:cNvSpPr txBox="1">
            <a:spLocks noGrp="1"/>
          </p:cNvSpPr>
          <p:nvPr>
            <p:ph type="sldNum" idx="12"/>
          </p:nvPr>
        </p:nvSpPr>
        <p:spPr>
          <a:xfrm>
            <a:off x="8467750" y="6699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14" name="Google Shape;314;gb25e3b12de_0_51"/>
          <p:cNvSpPr txBox="1">
            <a:spLocks noGrp="1"/>
          </p:cNvSpPr>
          <p:nvPr>
            <p:ph type="body" idx="2"/>
          </p:nvPr>
        </p:nvSpPr>
        <p:spPr>
          <a:xfrm>
            <a:off x="774075" y="1534625"/>
            <a:ext cx="2169900" cy="51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/>
              <a:t>Optimizer : Lazy Adam</a:t>
            </a:r>
            <a:endParaRPr sz="1700"/>
          </a:p>
        </p:txBody>
      </p:sp>
      <p:graphicFrame>
        <p:nvGraphicFramePr>
          <p:cNvPr id="315" name="Google Shape;315;gb25e3b12de_0_51"/>
          <p:cNvGraphicFramePr/>
          <p:nvPr/>
        </p:nvGraphicFramePr>
        <p:xfrm>
          <a:off x="774075" y="2110875"/>
          <a:ext cx="4556725" cy="3809730"/>
        </p:xfrm>
        <a:graphic>
          <a:graphicData uri="http://schemas.openxmlformats.org/drawingml/2006/table">
            <a:tbl>
              <a:tblPr>
                <a:noFill/>
                <a:tableStyleId>{3C37D904-FF10-4C59-B202-9779F3F44F3C}</a:tableStyleId>
              </a:tblPr>
              <a:tblGrid>
                <a:gridCol w="276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Layer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Output Dimension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Input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x 1024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Transformer Block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Feed forward : 256 nodes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x 1024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Global Average Pooling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1024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Batch Normalization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Alpha Dropout (0.3)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Alpha Dropout (0.2)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Alpha Dropout (0.2)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FC/Softmax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16" name="Google Shape;316;gb25e3b12de_0_51"/>
          <p:cNvGrpSpPr/>
          <p:nvPr/>
        </p:nvGrpSpPr>
        <p:grpSpPr>
          <a:xfrm>
            <a:off x="7240325" y="507525"/>
            <a:ext cx="5683800" cy="5783911"/>
            <a:chOff x="7373850" y="189150"/>
            <a:chExt cx="5683800" cy="5783911"/>
          </a:xfrm>
        </p:grpSpPr>
        <p:pic>
          <p:nvPicPr>
            <p:cNvPr id="317" name="Google Shape;317;gb25e3b12de_0_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15525" y="265349"/>
              <a:ext cx="4060350" cy="5707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gb25e3b12de_0_51"/>
            <p:cNvSpPr/>
            <p:nvPr/>
          </p:nvSpPr>
          <p:spPr>
            <a:xfrm>
              <a:off x="7415525" y="1820025"/>
              <a:ext cx="2037600" cy="3068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gb25e3b12de_0_51"/>
            <p:cNvSpPr/>
            <p:nvPr/>
          </p:nvSpPr>
          <p:spPr>
            <a:xfrm>
              <a:off x="9494850" y="698950"/>
              <a:ext cx="2037600" cy="48405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gb25e3b12de_0_51"/>
            <p:cNvSpPr txBox="1"/>
            <p:nvPr/>
          </p:nvSpPr>
          <p:spPr>
            <a:xfrm>
              <a:off x="7373850" y="1374350"/>
              <a:ext cx="5683800" cy="6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Encoder</a:t>
              </a:r>
              <a:endParaRPr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b25e3b12de_0_51"/>
            <p:cNvSpPr txBox="1"/>
            <p:nvPr/>
          </p:nvSpPr>
          <p:spPr>
            <a:xfrm>
              <a:off x="10816550" y="189150"/>
              <a:ext cx="1074600" cy="6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Decoder</a:t>
              </a:r>
              <a:endParaRPr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gb25e3b12de_0_51"/>
          <p:cNvSpPr txBox="1"/>
          <p:nvPr/>
        </p:nvSpPr>
        <p:spPr>
          <a:xfrm>
            <a:off x="874325" y="158625"/>
            <a:ext cx="733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 SNR Model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(Transformer ,2017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3" name="Google Shape;323;gb25e3b12de_0_51"/>
          <p:cNvSpPr txBox="1"/>
          <p:nvPr/>
        </p:nvSpPr>
        <p:spPr>
          <a:xfrm>
            <a:off x="7975800" y="6463125"/>
            <a:ext cx="606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http://jalammar.github.io/illustrated-transformer/</a:t>
            </a:r>
            <a:endParaRPr/>
          </a:p>
        </p:txBody>
      </p:sp>
      <p:sp>
        <p:nvSpPr>
          <p:cNvPr id="324" name="Google Shape;324;gb25e3b12de_0_51"/>
          <p:cNvSpPr txBox="1"/>
          <p:nvPr/>
        </p:nvSpPr>
        <p:spPr>
          <a:xfrm>
            <a:off x="9444050" y="6143625"/>
            <a:ext cx="14430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True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b25e3b12de_0_51"/>
          <p:cNvSpPr txBox="1"/>
          <p:nvPr/>
        </p:nvSpPr>
        <p:spPr>
          <a:xfrm>
            <a:off x="7975800" y="5986625"/>
            <a:ext cx="14430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True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b25e3b12de_0_51"/>
          <p:cNvSpPr/>
          <p:nvPr/>
        </p:nvSpPr>
        <p:spPr>
          <a:xfrm>
            <a:off x="11530025" y="1379050"/>
            <a:ext cx="5096100" cy="5955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b25e3b12de_0_51"/>
          <p:cNvSpPr txBox="1"/>
          <p:nvPr/>
        </p:nvSpPr>
        <p:spPr>
          <a:xfrm>
            <a:off x="115100" y="6042525"/>
            <a:ext cx="6783000" cy="27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[3] Vaswani, A.; Shazeer, N.; Parmar, N.; Uszkoreit, J.; Jones, L.; Gomez, A. N.; Kaiser, Ł. &amp; Polosukhin, I. (2017), </a:t>
            </a:r>
            <a:r>
              <a:rPr lang="en-US" b="1"/>
              <a:t>Attention is all you need</a:t>
            </a:r>
            <a:r>
              <a:rPr lang="en-US"/>
              <a:t>, in 'Advances in Neural Information Processing Systems' , pp. 5998--6008 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/>
          <p:nvPr/>
        </p:nvSpPr>
        <p:spPr>
          <a:xfrm>
            <a:off x="720000" y="431325"/>
            <a:ext cx="8414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Key Result 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 SNR </a:t>
            </a: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(Transformer)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4" name="Google Shape;33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35" name="Google Shape;3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2100" y="1360978"/>
            <a:ext cx="6300475" cy="49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125" y="1360975"/>
            <a:ext cx="3275149" cy="173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6124" y="3100824"/>
            <a:ext cx="3411450" cy="27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5"/>
          <p:cNvSpPr txBox="1"/>
          <p:nvPr/>
        </p:nvSpPr>
        <p:spPr>
          <a:xfrm>
            <a:off x="578775" y="5813132"/>
            <a:ext cx="40707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Accuracy : </a:t>
            </a:r>
            <a:r>
              <a:rPr lang="en-US" sz="230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72.6 %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Baseline Max Accuracy : 20%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/>
        </p:nvSpPr>
        <p:spPr>
          <a:xfrm>
            <a:off x="309781" y="102400"/>
            <a:ext cx="789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Key Result (Ensemble)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7" name="Google Shape;34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7811" y="3476350"/>
            <a:ext cx="4197170" cy="32682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1" name="Google Shape;351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255" y="1368491"/>
            <a:ext cx="4044297" cy="206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5256" y="3429000"/>
            <a:ext cx="4044297" cy="3268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6"/>
          <p:cNvCxnSpPr>
            <a:stCxn id="354" idx="2"/>
          </p:cNvCxnSpPr>
          <p:nvPr/>
        </p:nvCxnSpPr>
        <p:spPr>
          <a:xfrm>
            <a:off x="8606400" y="2796650"/>
            <a:ext cx="0" cy="5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26"/>
          <p:cNvSpPr/>
          <p:nvPr/>
        </p:nvSpPr>
        <p:spPr>
          <a:xfrm>
            <a:off x="8143200" y="2382350"/>
            <a:ext cx="926400" cy="414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Ensembled</a:t>
            </a:r>
            <a:endParaRPr sz="1000" b="1"/>
          </a:p>
        </p:txBody>
      </p:sp>
      <p:cxnSp>
        <p:nvCxnSpPr>
          <p:cNvPr id="355" name="Google Shape;355;p26"/>
          <p:cNvCxnSpPr>
            <a:stCxn id="356" idx="1"/>
            <a:endCxn id="354" idx="3"/>
          </p:cNvCxnSpPr>
          <p:nvPr/>
        </p:nvCxnSpPr>
        <p:spPr>
          <a:xfrm flipH="1">
            <a:off x="9069600" y="2308400"/>
            <a:ext cx="220200" cy="28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6"/>
          <p:cNvCxnSpPr>
            <a:stCxn id="358" idx="3"/>
            <a:endCxn id="354" idx="1"/>
          </p:cNvCxnSpPr>
          <p:nvPr/>
        </p:nvCxnSpPr>
        <p:spPr>
          <a:xfrm>
            <a:off x="7894500" y="2308400"/>
            <a:ext cx="248700" cy="28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26"/>
          <p:cNvSpPr/>
          <p:nvPr/>
        </p:nvSpPr>
        <p:spPr>
          <a:xfrm>
            <a:off x="9608650" y="778075"/>
            <a:ext cx="2259600" cy="514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High SNR Model using ResNet Modified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0" name="Google Shape;360;p26"/>
          <p:cNvSpPr/>
          <p:nvPr/>
        </p:nvSpPr>
        <p:spPr>
          <a:xfrm>
            <a:off x="5491375" y="843725"/>
            <a:ext cx="2259600" cy="5148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Low SNR Model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using Transformer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61" name="Google Shape;361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06337" y="1322850"/>
            <a:ext cx="2561924" cy="199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91375" y="1405863"/>
            <a:ext cx="2402425" cy="18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>
            <a:spLocks noGrp="1"/>
          </p:cNvSpPr>
          <p:nvPr>
            <p:ph type="body" idx="1"/>
          </p:nvPr>
        </p:nvSpPr>
        <p:spPr>
          <a:xfrm>
            <a:off x="1635388" y="1306400"/>
            <a:ext cx="40005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/>
              <a:t>High SNR  (maximum accuracy)</a:t>
            </a:r>
            <a:endParaRPr sz="2100" b="1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>
                <a:highlight>
                  <a:srgbClr val="FFFF00"/>
                </a:highlight>
              </a:rPr>
              <a:t>X-Vector : </a:t>
            </a:r>
            <a:r>
              <a:rPr lang="en-US" sz="2100" b="1">
                <a:highlight>
                  <a:srgbClr val="FFFF00"/>
                </a:highlight>
              </a:rPr>
              <a:t>98%</a:t>
            </a:r>
            <a:endParaRPr sz="2100" b="1">
              <a:highlight>
                <a:srgbClr val="FFFF00"/>
              </a:highlight>
            </a:endParaRPr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/>
              <a:t>Resnet Baseline : 93.7%</a:t>
            </a:r>
            <a:endParaRPr sz="2100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>
                <a:highlight>
                  <a:srgbClr val="00FF00"/>
                </a:highlight>
              </a:rPr>
              <a:t>Resnet Modified (Ours) : 95 %</a:t>
            </a:r>
            <a:endParaRPr sz="2100">
              <a:highlight>
                <a:srgbClr val="00FF00"/>
              </a:highlight>
            </a:endParaRPr>
          </a:p>
        </p:txBody>
      </p:sp>
      <p:sp>
        <p:nvSpPr>
          <p:cNvPr id="368" name="Google Shape;36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69" name="Google Shape;369;p27"/>
          <p:cNvSpPr txBox="1"/>
          <p:nvPr/>
        </p:nvSpPr>
        <p:spPr>
          <a:xfrm>
            <a:off x="467523" y="442675"/>
            <a:ext cx="10284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Comparison with SOTA (Accuracy)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0" name="Google Shape;3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9995" y="2476438"/>
            <a:ext cx="5588180" cy="43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25" y="2663813"/>
            <a:ext cx="5480675" cy="4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7"/>
          <p:cNvSpPr txBox="1">
            <a:spLocks noGrp="1"/>
          </p:cNvSpPr>
          <p:nvPr>
            <p:ph type="body" idx="1"/>
          </p:nvPr>
        </p:nvSpPr>
        <p:spPr>
          <a:xfrm>
            <a:off x="6446025" y="1306400"/>
            <a:ext cx="4188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/>
              <a:t>Low SNR (-20,0)</a:t>
            </a:r>
            <a:endParaRPr sz="2100" b="1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/>
              <a:t>X-Vector : 17%</a:t>
            </a:r>
            <a:endParaRPr sz="2100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/>
              <a:t>Resnet Baseline : 14%</a:t>
            </a:r>
            <a:endParaRPr sz="2100"/>
          </a:p>
          <a:p>
            <a: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>
                <a:highlight>
                  <a:srgbClr val="FFFF00"/>
                </a:highlight>
              </a:rPr>
              <a:t>Transformer (Ours) : </a:t>
            </a:r>
            <a:r>
              <a:rPr lang="en-US" sz="2100" b="1">
                <a:highlight>
                  <a:srgbClr val="FFFF00"/>
                </a:highlight>
              </a:rPr>
              <a:t>70.0 %</a:t>
            </a:r>
            <a:endParaRPr sz="21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/>
        </p:nvSpPr>
        <p:spPr>
          <a:xfrm>
            <a:off x="720000" y="431335"/>
            <a:ext cx="1064602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BACKGROUND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539850" y="1526126"/>
            <a:ext cx="5314500" cy="48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>
              <a:lnSpc>
                <a:spcPct val="110000"/>
              </a:lnSpc>
              <a:buSzPts val="2000"/>
              <a:buFont typeface="+mj-lt"/>
              <a:buAutoNum type="arabicPeriod"/>
            </a:pPr>
            <a:r>
              <a:rPr lang="en-US" sz="1560" b="1" dirty="0">
                <a:latin typeface="Arial"/>
                <a:ea typeface="Arial"/>
                <a:cs typeface="Arial"/>
                <a:sym typeface="Arial"/>
              </a:rPr>
              <a:t>Signal modulation used to transmit a signal is important.</a:t>
            </a:r>
            <a:r>
              <a:rPr lang="en-GB" sz="1560" b="1" dirty="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GB" sz="1560" b="1" dirty="0">
                <a:latin typeface="Arial"/>
                <a:ea typeface="Arial"/>
                <a:cs typeface="Arial"/>
                <a:sym typeface="Arial"/>
              </a:rPr>
            </a:br>
            <a:r>
              <a:rPr lang="en-GB" sz="1560" dirty="0">
                <a:latin typeface="Arial"/>
                <a:ea typeface="Arial"/>
                <a:cs typeface="Arial"/>
                <a:sym typeface="Arial"/>
              </a:rPr>
              <a:t>Spectrum interference monitoring, radio fault detection, dynamic spectrum access, etc.</a:t>
            </a:r>
            <a:endParaRPr lang="en-GB" sz="3000" dirty="0"/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-US" sz="1560" b="1" dirty="0"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10000"/>
              </a:lnSpc>
              <a:buSzPts val="2000"/>
              <a:buFont typeface="+mj-lt"/>
              <a:buAutoNum type="arabicPeriod"/>
            </a:pPr>
            <a:r>
              <a:rPr lang="en-GB" sz="156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signal classification need to extract some features.</a:t>
            </a:r>
            <a:br>
              <a:rPr lang="en-GB" sz="15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5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Fourier Transform, SIFT, MFCC, or another handcrafting method using statistical modulation features.</a:t>
            </a:r>
            <a:endParaRPr lang="en-GB" sz="3000" dirty="0"/>
          </a:p>
          <a:p>
            <a:pPr marL="342900">
              <a:lnSpc>
                <a:spcPct val="110000"/>
              </a:lnSpc>
              <a:buSzPts val="2000"/>
              <a:buFont typeface="+mj-lt"/>
              <a:buAutoNum type="arabicPeriod"/>
            </a:pPr>
            <a:r>
              <a:rPr lang="en-GB" sz="156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Defence Application</a:t>
            </a:r>
            <a:br>
              <a:rPr lang="en-GB" sz="15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5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560" dirty="0">
                <a:latin typeface="Arial"/>
                <a:ea typeface="Arial"/>
                <a:cs typeface="Arial"/>
                <a:sym typeface="Arial"/>
              </a:rPr>
              <a:t>adio signals may reveal vital information regarding the detection, localization, and identification of an opponent. </a:t>
            </a:r>
            <a:endParaRPr lang="en-GB" sz="3000" dirty="0"/>
          </a:p>
          <a:p>
            <a:pPr marL="3429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56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560" dirty="0">
              <a:latin typeface="Arial"/>
              <a:ea typeface="Arial"/>
              <a:cs typeface="Arial"/>
              <a:sym typeface="Arial"/>
            </a:endParaRPr>
          </a:p>
          <a:p>
            <a:pPr marL="0" lvl="8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56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5" name="Google Shape;105;p4" descr="Image for post"/>
          <p:cNvPicPr preferRelativeResize="0"/>
          <p:nvPr/>
        </p:nvPicPr>
        <p:blipFill rotWithShape="1">
          <a:blip r:embed="rId5">
            <a:alphaModFix/>
          </a:blip>
          <a:srcRect t="49572"/>
          <a:stretch/>
        </p:blipFill>
        <p:spPr>
          <a:xfrm>
            <a:off x="6157391" y="1057631"/>
            <a:ext cx="5531725" cy="274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 descr="Army Plans Implementing AI (Artificial Intelligence) to counter Electronic  Attacks -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7554" y="3953598"/>
            <a:ext cx="5219864" cy="225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8fa893736_0_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79" name="Google Shape;379;ga8fa893736_0_34"/>
          <p:cNvSpPr txBox="1"/>
          <p:nvPr/>
        </p:nvSpPr>
        <p:spPr>
          <a:xfrm>
            <a:off x="440622" y="241650"/>
            <a:ext cx="11989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Comparison with SOTA</a:t>
            </a: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(Confusion Matrix)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0" name="Google Shape;380;ga8fa893736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25" y="973225"/>
            <a:ext cx="10461802" cy="588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body" idx="1"/>
          </p:nvPr>
        </p:nvSpPr>
        <p:spPr>
          <a:xfrm>
            <a:off x="398225" y="1559200"/>
            <a:ext cx="64308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2500"/>
              <a:t>We show that using ensemble method our classifier can learn the signal not only for high SNR but also low SNR.</a:t>
            </a:r>
            <a:endParaRPr sz="2500"/>
          </a:p>
          <a:p>
            <a:pPr marL="45720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2500"/>
              <a:t>Transformer model can achieve up to 70% accuracy at low SNR values which is a big improvement in comparison with previous approach.</a:t>
            </a:r>
            <a:endParaRPr sz="2500"/>
          </a:p>
          <a:p>
            <a:pPr marL="45720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2500"/>
              <a:t>Our modified ResNet get higher accuracy than the baseline model and comparable with state-of-the-art.</a:t>
            </a:r>
            <a:endParaRPr sz="2500"/>
          </a:p>
          <a:p>
            <a:pPr marL="45720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900"/>
              <a:buAutoNum type="arabicPeriod"/>
            </a:pPr>
            <a:r>
              <a:rPr lang="en-US" sz="2500"/>
              <a:t>We successfully </a:t>
            </a:r>
            <a:r>
              <a:rPr lang="en-US" sz="2500" b="1"/>
              <a:t>make a new  end-to-end deep learning model for modulation signal classification.</a:t>
            </a:r>
            <a:endParaRPr sz="2500" b="1"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87" name="Google Shape;387;p28"/>
          <p:cNvSpPr txBox="1"/>
          <p:nvPr/>
        </p:nvSpPr>
        <p:spPr>
          <a:xfrm>
            <a:off x="467531" y="442675"/>
            <a:ext cx="789060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CONCLUSION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7EC1-C9AD-414B-A8B7-A015C1F57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23" y="1844431"/>
            <a:ext cx="5022684" cy="28252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☺ </a:t>
            </a:r>
            <a:endParaRPr/>
          </a:p>
        </p:txBody>
      </p:sp>
      <p:sp>
        <p:nvSpPr>
          <p:cNvPr id="395" name="Google Shape;39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"/>
          <p:cNvSpPr txBox="1"/>
          <p:nvPr/>
        </p:nvSpPr>
        <p:spPr>
          <a:xfrm>
            <a:off x="720000" y="431335"/>
            <a:ext cx="377366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References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03" name="Google Shape;4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8"/>
          <p:cNvSpPr/>
          <p:nvPr/>
        </p:nvSpPr>
        <p:spPr>
          <a:xfrm>
            <a:off x="1028315" y="1302962"/>
            <a:ext cx="10667571" cy="49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8"/>
          <p:cNvSpPr txBox="1"/>
          <p:nvPr/>
        </p:nvSpPr>
        <p:spPr>
          <a:xfrm>
            <a:off x="601133" y="1490627"/>
            <a:ext cx="10938600" cy="5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T. J. O’Shea, T. Roy and T. C. Clancy, "Over-the-Air Deep Learning Based Radio Signal Classification," in </a:t>
            </a:r>
            <a:r>
              <a:rPr lang="en-US" i="1" u="none" strike="noStrike" cap="none">
                <a:solidFill>
                  <a:schemeClr val="dk1"/>
                </a:solidFill>
              </a:rPr>
              <a:t>IEEE Journal of Selected Topics in Signal Processing</a:t>
            </a:r>
            <a:r>
              <a:rPr lang="en-US" i="0" u="none" strike="noStrike" cap="none">
                <a:solidFill>
                  <a:schemeClr val="dk1"/>
                </a:solidFill>
              </a:rPr>
              <a:t>, vol. 12, no. 1, pp. 168-179, Feb. 2018, doi: 10.1109/JSTSP.2018.2797022.</a:t>
            </a:r>
            <a:endParaRPr i="0" u="none" strike="noStrike" cap="none">
              <a:solidFill>
                <a:schemeClr val="dk1"/>
              </a:solidFill>
            </a:endParaRPr>
          </a:p>
          <a:p>
            <a:pPr marL="609600" marR="0" lvl="0" indent="-32385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Harper, Clayton A., et al. "Enhanced Automatic Modulation Classification using Deep Convolutional Latent Space Pooling."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</a:rPr>
              <a:t>ASILOMAR Conference on Signals, Systems, and Computers.  2020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Vaswani, A.; Shazeer, N.; Parmar, N.; Uszkoreit, J.; Jones, L.; Gomez, A. N.; Kaiser, Ł. &amp; Polosukhin, I. (2017), Attention is all you need, in 'Advances in Neural Information Processing Systems' , pp. 5998--6008 .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J. Uppal, M. Hegarty, W. Haftel, P. A. Sallee, H. Brown Cribbs and H. H. Huang, "High-Performance Deep Learning Classification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i="0" u="none" strike="noStrike" cap="none">
                <a:solidFill>
                  <a:schemeClr val="dk1"/>
                </a:solidFill>
              </a:rPr>
              <a:t>for Radio Signals," </a:t>
            </a:r>
            <a:r>
              <a:rPr lang="en-US" i="1" u="none" strike="noStrike" cap="none">
                <a:solidFill>
                  <a:schemeClr val="dk1"/>
                </a:solidFill>
              </a:rPr>
              <a:t>2019 53rd Asilomar Conference on Signals, Systems, and Computers</a:t>
            </a:r>
            <a:r>
              <a:rPr lang="en-US" i="0" u="none" strike="noStrike" cap="none">
                <a:solidFill>
                  <a:schemeClr val="dk1"/>
                </a:solidFill>
              </a:rPr>
              <a:t>, Pacific Grove, CA, USA, 2019, pp. 1026-1029, doi: 10.1109/IEEECONF44664.2019.9048897.</a:t>
            </a:r>
            <a:endParaRPr/>
          </a:p>
          <a:p>
            <a:pPr marL="457200" marR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S. Huang et al., "Automatic Modulation Classification Using Compressive Convolutional Neural Network," in IEEE Access, vol. 7, pp.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i="0" u="none" strike="noStrike" cap="none">
                <a:solidFill>
                  <a:schemeClr val="dk1"/>
                </a:solidFill>
              </a:rPr>
              <a:t>79636-79643, 2019, DOI: 10.1109/ACCESS.2019.2921988.</a:t>
            </a:r>
            <a:endParaRPr/>
          </a:p>
          <a:p>
            <a:pPr marL="0" marR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Huynh-The, Thien &amp; Hua, Cam-Hao &amp; Pham, Quoc-Viet &amp; Kim, Dong-Seong. (2020). MCNet: An Efficient CNN Architecture for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i="0" u="none" strike="noStrike" cap="none">
                <a:solidFill>
                  <a:schemeClr val="dk1"/>
                </a:solidFill>
              </a:rPr>
              <a:t>Robust Automatic Modulation Classification. IEEE Communications Letters. 24. 811-815. 10.1109/LCOMM.2020.2968030.</a:t>
            </a:r>
            <a:endParaRPr/>
          </a:p>
          <a:p>
            <a:pPr marL="628650" marR="0" lvl="0" indent="-254000" algn="just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/>
        </p:nvSpPr>
        <p:spPr>
          <a:xfrm>
            <a:off x="720000" y="431335"/>
            <a:ext cx="1064602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PROBLEM STATEMENTS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1652531" y="4032519"/>
            <a:ext cx="285336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new state of the art of deep learning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needs to be chosen and suitable for radio signal classification?</a:t>
            </a:r>
            <a:endParaRPr sz="1600"/>
          </a:p>
        </p:txBody>
      </p:sp>
      <p:sp>
        <p:nvSpPr>
          <p:cNvPr id="116" name="Google Shape;116;p5" descr="Deep learning - Free electronics icons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 descr="Deep learning - Free electronics icons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5" descr="Deep learning - Free electronics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9143" y="1983037"/>
            <a:ext cx="1914276" cy="19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 descr="Signal Database Icons - Download Free Vector Icons | Noun Proje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4994" y="1955411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5338816" y="4037838"/>
            <a:ext cx="239066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could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use of a large dataset to classify the RAW signal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the new state of the art of deep learning network?</a:t>
            </a:r>
            <a:endParaRPr sz="1600"/>
          </a:p>
        </p:txBody>
      </p:sp>
      <p:pic>
        <p:nvPicPr>
          <p:cNvPr id="121" name="Google Shape;121;p5" descr="Seo Benchmark Graph Chart Statics Analysis Performance Svg Png Icon Free  Download (#545942) - OnlineWebFonts.CO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7599" y="1980902"/>
            <a:ext cx="1819896" cy="18198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8562394" y="4040005"/>
            <a:ext cx="227030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could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a benchmark comparison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previous state of the art method?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/>
        </p:nvSpPr>
        <p:spPr>
          <a:xfrm>
            <a:off x="720000" y="431335"/>
            <a:ext cx="1064602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CHALLENGES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1" name="Google Shape;131;p7" descr="Image for pos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1937" y="1838649"/>
            <a:ext cx="4560983" cy="21758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7"/>
          <p:cNvSpPr txBox="1"/>
          <p:nvPr/>
        </p:nvSpPr>
        <p:spPr>
          <a:xfrm>
            <a:off x="6512628" y="1062717"/>
            <a:ext cx="5486400" cy="335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600" i="0" u="none" strike="noStrike" cap="none">
                <a:solidFill>
                  <a:srgbClr val="000000"/>
                </a:solidFill>
              </a:rPr>
              <a:t>In the image below, we can see how drastically noise can affect our ability to recognize a signal.</a:t>
            </a:r>
            <a:endParaRPr sz="1200" i="0" u="none" strike="noStrike" cap="none">
              <a:solidFill>
                <a:srgbClr val="000000"/>
              </a:solidFill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600" i="0" u="none" strike="noStrike" cap="none">
                <a:solidFill>
                  <a:srgbClr val="000000"/>
                </a:solidFill>
              </a:rPr>
              <a:t>We should be able to classify signals both in low SNR and high SNR. </a:t>
            </a:r>
            <a:endParaRPr sz="1200" i="0" u="none" strike="noStrike" cap="none">
              <a:solidFill>
                <a:srgbClr val="000000"/>
              </a:solidFill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 the DeepSig Radio Signal Dataset, this dataset is pretty large (18GB). We will use 1.5 Million variation of signal modulation with respect to the SNR value.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4468" y="4334435"/>
            <a:ext cx="3212668" cy="215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5071" y="4334435"/>
            <a:ext cx="3212668" cy="21758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2766533" y="1309328"/>
            <a:ext cx="2646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DeepSig Dataset ,2018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0941" y="1526119"/>
            <a:ext cx="1476375" cy="419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7" name="Google Shape;137;p7"/>
          <p:cNvSpPr txBox="1"/>
          <p:nvPr/>
        </p:nvSpPr>
        <p:spPr>
          <a:xfrm>
            <a:off x="5871990" y="5122843"/>
            <a:ext cx="12795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Low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8fa89373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4" name="Google Shape;144;ga8fa893736_0_7"/>
          <p:cNvSpPr txBox="1">
            <a:spLocks noGrp="1"/>
          </p:cNvSpPr>
          <p:nvPr>
            <p:ph type="body" idx="1"/>
          </p:nvPr>
        </p:nvSpPr>
        <p:spPr>
          <a:xfrm>
            <a:off x="1104600" y="1439025"/>
            <a:ext cx="4954200" cy="40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Baseline ResNet Architecture [1]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Maximum Accuracy : 93.7 %</a:t>
            </a:r>
            <a:endParaRPr sz="2600"/>
          </a:p>
        </p:txBody>
      </p:sp>
      <p:sp>
        <p:nvSpPr>
          <p:cNvPr id="145" name="Google Shape;145;ga8fa893736_0_7"/>
          <p:cNvSpPr txBox="1">
            <a:spLocks noGrp="1"/>
          </p:cNvSpPr>
          <p:nvPr>
            <p:ph type="body" idx="2"/>
          </p:nvPr>
        </p:nvSpPr>
        <p:spPr>
          <a:xfrm>
            <a:off x="6172200" y="1444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X-Vector Architecture [2]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Maximum Accuracy : 98%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146" name="Google Shape;146;ga8fa893736_0_7"/>
          <p:cNvSpPr txBox="1"/>
          <p:nvPr/>
        </p:nvSpPr>
        <p:spPr>
          <a:xfrm>
            <a:off x="720000" y="431325"/>
            <a:ext cx="5723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PREVIOUS METHOD</a:t>
            </a: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3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FOCUS ON HIGH SNR</a:t>
            </a:r>
            <a:endParaRPr sz="23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7" name="Google Shape;147;ga8fa893736_0_7"/>
          <p:cNvPicPr preferRelativeResize="0"/>
          <p:nvPr/>
        </p:nvPicPr>
        <p:blipFill rotWithShape="1">
          <a:blip r:embed="rId3">
            <a:alphaModFix/>
          </a:blip>
          <a:srcRect t="21525"/>
          <a:stretch/>
        </p:blipFill>
        <p:spPr>
          <a:xfrm>
            <a:off x="1770800" y="2056163"/>
            <a:ext cx="3621775" cy="27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a8fa893736_0_7"/>
          <p:cNvSpPr txBox="1"/>
          <p:nvPr/>
        </p:nvSpPr>
        <p:spPr>
          <a:xfrm>
            <a:off x="660975" y="5664700"/>
            <a:ext cx="9986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0" indent="-32385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T. J. O’Shea, T. Roy and T. C. Clancy, "Over-the-Air Deep Learning Based Radio Signal Classification," in </a:t>
            </a: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Journal of Selected Topics in Signal Processing 2018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lvl="0" indent="-32385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Harper, Clayton A., et al. "Enhanced Automatic Modulation Classification using Deep Convolutional Latent Space Pooling."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ASILOMAR Conference on Signals, Systems, and Computers.  2020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a8fa89373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973" y="2052423"/>
            <a:ext cx="3244040" cy="27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719999" y="431335"/>
            <a:ext cx="264823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GOALS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/>
        </p:nvSpPr>
        <p:spPr>
          <a:xfrm>
            <a:off x="406500" y="1793200"/>
            <a:ext cx="4713300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 b="1"/>
              <a:t>G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higher accuracy in lower SNR value.</a:t>
            </a:r>
            <a:endParaRPr/>
          </a:p>
          <a:p>
            <a:pPr marL="0" marR="0" lvl="3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/>
              <a:t>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esign a new deep learning architecture and try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get the comparable results in terms of accuracy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state of the art or even better.</a:t>
            </a:r>
            <a:endParaRPr/>
          </a:p>
          <a:p>
            <a:pPr marL="171450" marR="0" lvl="0" indent="-190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/>
              <a:t>End-to-end Deep Learning Model System (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only RAW signal)</a:t>
            </a:r>
            <a:r>
              <a:rPr lang="en-US" sz="1800" b="1"/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2600" y="1158151"/>
            <a:ext cx="6351425" cy="48926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1" name="Google Shape;161;p6"/>
          <p:cNvCxnSpPr/>
          <p:nvPr/>
        </p:nvCxnSpPr>
        <p:spPr>
          <a:xfrm rot="10800000" flipH="1">
            <a:off x="6207455" y="4095011"/>
            <a:ext cx="2700" cy="130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62" name="Google Shape;162;p6"/>
          <p:cNvSpPr txBox="1"/>
          <p:nvPr/>
        </p:nvSpPr>
        <p:spPr>
          <a:xfrm>
            <a:off x="7405048" y="4701448"/>
            <a:ext cx="20280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Low SNR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9159769" y="1915627"/>
            <a:ext cx="2337600" cy="738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a comparable result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High SNR Classification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6512700" y="2149100"/>
            <a:ext cx="2259600" cy="29988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3419700" y="2162150"/>
            <a:ext cx="2259600" cy="2998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720000" y="272450"/>
            <a:ext cx="5723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PROPOSED </a:t>
            </a: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METHOD</a:t>
            </a:r>
            <a:endParaRPr sz="4400" b="0" i="0" u="none" strike="noStrike" cap="none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86" y="102405"/>
            <a:ext cx="496114" cy="41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90" y="105992"/>
            <a:ext cx="1233879" cy="43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175" y="2454526"/>
            <a:ext cx="2743200" cy="184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2775" y="2445975"/>
            <a:ext cx="2743200" cy="185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3705825" y="2788250"/>
            <a:ext cx="1687500" cy="1004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Residual Stack</a:t>
            </a:r>
            <a:endParaRPr b="1"/>
          </a:p>
        </p:txBody>
      </p:sp>
      <p:sp>
        <p:nvSpPr>
          <p:cNvPr id="178" name="Google Shape;178;p21"/>
          <p:cNvSpPr/>
          <p:nvPr/>
        </p:nvSpPr>
        <p:spPr>
          <a:xfrm>
            <a:off x="5447600" y="1598550"/>
            <a:ext cx="1292700" cy="365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Signal</a:t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705825" y="4091275"/>
            <a:ext cx="1687500" cy="743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Fully Connected</a:t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6798750" y="2788350"/>
            <a:ext cx="1687500" cy="1004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Transformer Block</a:t>
            </a:r>
            <a:endParaRPr b="1"/>
          </a:p>
        </p:txBody>
      </p:sp>
      <p:sp>
        <p:nvSpPr>
          <p:cNvPr id="181" name="Google Shape;181;p21"/>
          <p:cNvSpPr/>
          <p:nvPr/>
        </p:nvSpPr>
        <p:spPr>
          <a:xfrm>
            <a:off x="6798750" y="4079775"/>
            <a:ext cx="1687500" cy="743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Fully Connected</a:t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5693458" y="5025775"/>
            <a:ext cx="801000" cy="7434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 </a:t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5393325" y="5991250"/>
            <a:ext cx="1401300" cy="3651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Class</a:t>
            </a:r>
            <a:endParaRPr/>
          </a:p>
        </p:txBody>
      </p:sp>
      <p:cxnSp>
        <p:nvCxnSpPr>
          <p:cNvPr id="184" name="Google Shape;184;p21"/>
          <p:cNvCxnSpPr>
            <a:stCxn id="178" idx="2"/>
            <a:endCxn id="177" idx="0"/>
          </p:cNvCxnSpPr>
          <p:nvPr/>
        </p:nvCxnSpPr>
        <p:spPr>
          <a:xfrm flipH="1">
            <a:off x="4549550" y="1963650"/>
            <a:ext cx="1544400" cy="824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1"/>
          <p:cNvCxnSpPr>
            <a:stCxn id="177" idx="2"/>
            <a:endCxn id="179" idx="0"/>
          </p:cNvCxnSpPr>
          <p:nvPr/>
        </p:nvCxnSpPr>
        <p:spPr>
          <a:xfrm>
            <a:off x="4549575" y="3792950"/>
            <a:ext cx="0" cy="29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1"/>
          <p:cNvCxnSpPr>
            <a:stCxn id="179" idx="2"/>
            <a:endCxn id="182" idx="2"/>
          </p:cNvCxnSpPr>
          <p:nvPr/>
        </p:nvCxnSpPr>
        <p:spPr>
          <a:xfrm>
            <a:off x="4549575" y="4834675"/>
            <a:ext cx="1143900" cy="5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21"/>
          <p:cNvCxnSpPr>
            <a:stCxn id="181" idx="2"/>
            <a:endCxn id="182" idx="6"/>
          </p:cNvCxnSpPr>
          <p:nvPr/>
        </p:nvCxnSpPr>
        <p:spPr>
          <a:xfrm flipH="1">
            <a:off x="6494400" y="4823175"/>
            <a:ext cx="1148100" cy="57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1"/>
          <p:cNvCxnSpPr>
            <a:stCxn id="182" idx="4"/>
            <a:endCxn id="183" idx="0"/>
          </p:cNvCxnSpPr>
          <p:nvPr/>
        </p:nvCxnSpPr>
        <p:spPr>
          <a:xfrm>
            <a:off x="6093958" y="5769175"/>
            <a:ext cx="0" cy="22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1"/>
          <p:cNvCxnSpPr>
            <a:stCxn id="178" idx="2"/>
            <a:endCxn id="180" idx="0"/>
          </p:cNvCxnSpPr>
          <p:nvPr/>
        </p:nvCxnSpPr>
        <p:spPr>
          <a:xfrm>
            <a:off x="6093950" y="1963650"/>
            <a:ext cx="1548600" cy="824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1"/>
          <p:cNvCxnSpPr>
            <a:stCxn id="180" idx="2"/>
            <a:endCxn id="181" idx="0"/>
          </p:cNvCxnSpPr>
          <p:nvPr/>
        </p:nvCxnSpPr>
        <p:spPr>
          <a:xfrm>
            <a:off x="7642500" y="3793050"/>
            <a:ext cx="0" cy="28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21"/>
          <p:cNvSpPr txBox="1"/>
          <p:nvPr/>
        </p:nvSpPr>
        <p:spPr>
          <a:xfrm>
            <a:off x="6915075" y="2081925"/>
            <a:ext cx="14901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Low SNR Model</a:t>
            </a:r>
            <a:endParaRPr sz="1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3804525" y="2085938"/>
            <a:ext cx="14901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High SNR Model</a:t>
            </a:r>
            <a:endParaRPr sz="1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720001" y="431325"/>
            <a:ext cx="8154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SNR Model </a:t>
            </a: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ResNet Modified</a:t>
            </a: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99" name="Google Shape;199;p22"/>
          <p:cNvGraphicFramePr/>
          <p:nvPr/>
        </p:nvGraphicFramePr>
        <p:xfrm>
          <a:off x="926950" y="1924900"/>
          <a:ext cx="4321000" cy="4358310"/>
        </p:xfrm>
        <a:graphic>
          <a:graphicData uri="http://schemas.openxmlformats.org/drawingml/2006/table">
            <a:tbl>
              <a:tblPr>
                <a:noFill/>
                <a:tableStyleId>{3C37D904-FF10-4C59-B202-9779F3F44F3C}</a:tableStyleId>
              </a:tblPr>
              <a:tblGrid>
                <a:gridCol w="216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Layer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Output Dimension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Input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x 1024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Residual Stack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512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256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64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32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</a:t>
                      </a:r>
                      <a:r>
                        <a:rPr lang="en-US" sz="1300"/>
                        <a:t>Alpha Dropout</a:t>
                      </a:r>
                      <a:endParaRPr sz="13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Alpha Dropout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FC/Softmax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0" name="Google Shape;200;p22"/>
          <p:cNvGraphicFramePr/>
          <p:nvPr/>
        </p:nvGraphicFramePr>
        <p:xfrm>
          <a:off x="6733200" y="1884550"/>
          <a:ext cx="4321000" cy="4358310"/>
        </p:xfrm>
        <a:graphic>
          <a:graphicData uri="http://schemas.openxmlformats.org/drawingml/2006/table">
            <a:tbl>
              <a:tblPr>
                <a:noFill/>
                <a:tableStyleId>{3C37D904-FF10-4C59-B202-9779F3F44F3C}</a:tableStyleId>
              </a:tblPr>
              <a:tblGrid>
                <a:gridCol w="216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Layer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Output Dimension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Input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x 1024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Residual Stack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512</a:t>
                      </a:r>
                      <a:endParaRPr>
                        <a:highlight>
                          <a:schemeClr val="accent4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 x 256</a:t>
                      </a:r>
                      <a:endParaRPr>
                        <a:highlight>
                          <a:schemeClr val="accent4"/>
                        </a:highlight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chemeClr val="accent4"/>
                          </a:highlight>
                        </a:rPr>
                        <a:t>64</a:t>
                      </a:r>
                      <a:r>
                        <a:rPr lang="en-US"/>
                        <a:t> x 128 </a:t>
                      </a:r>
                      <a:endParaRPr>
                        <a:highlight>
                          <a:schemeClr val="accent4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Residual Stack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chemeClr val="accent4"/>
                          </a:highlight>
                        </a:rPr>
                        <a:t>64</a:t>
                      </a:r>
                      <a:r>
                        <a:rPr lang="en-US"/>
                        <a:t> x 64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Residual Stack</a:t>
                      </a:r>
                      <a:endParaRPr strike="sngStrike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32 x 32</a:t>
                      </a:r>
                      <a:endParaRPr strike="sngStrik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Residual Stack</a:t>
                      </a:r>
                      <a:endParaRPr strike="sngStrike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32 x 16</a:t>
                      </a:r>
                      <a:endParaRPr strike="sngStrik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Dropout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FC/SeLU - Dropout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FC/Softmax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1" name="Google Shape;201;p22"/>
          <p:cNvSpPr txBox="1"/>
          <p:nvPr/>
        </p:nvSpPr>
        <p:spPr>
          <a:xfrm>
            <a:off x="926950" y="1389750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Optimizer : SGD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733200" y="1389750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Optimizer : LazyAdam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8800" y="1"/>
            <a:ext cx="2743200" cy="18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25e3b13ab_0_0"/>
          <p:cNvSpPr txBox="1"/>
          <p:nvPr/>
        </p:nvSpPr>
        <p:spPr>
          <a:xfrm>
            <a:off x="720000" y="431325"/>
            <a:ext cx="1001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SNR Model </a:t>
            </a:r>
            <a:r>
              <a:rPr lang="en-US" sz="44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Residual Stack Explained</a:t>
            </a: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9" name="Google Shape;209;gb25e3b13a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50" y="1726450"/>
            <a:ext cx="6037250" cy="20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b25e3b13ab_0_0"/>
          <p:cNvSpPr txBox="1"/>
          <p:nvPr/>
        </p:nvSpPr>
        <p:spPr>
          <a:xfrm>
            <a:off x="7176575" y="1527550"/>
            <a:ext cx="4639200" cy="2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3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major benefits of a very deep network is that it can represent very complex functions.</a:t>
            </a:r>
            <a:endParaRPr sz="1200"/>
          </a:p>
          <a:p>
            <a:pPr marL="0" marR="0" lvl="3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1600"/>
              <a:t>However, a huge barrier to training them is </a:t>
            </a:r>
            <a:r>
              <a:rPr lang="en-US" sz="1600" b="1"/>
              <a:t>vanishing gradients</a:t>
            </a:r>
            <a:r>
              <a:rPr lang="en-US" sz="1600"/>
              <a:t>: Gradient signal that goes to zero quickly, thus making gradient descent prohibitively slow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b25e3b13ab_0_0"/>
          <p:cNvSpPr/>
          <p:nvPr/>
        </p:nvSpPr>
        <p:spPr>
          <a:xfrm>
            <a:off x="822050" y="4924325"/>
            <a:ext cx="1687500" cy="1004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Solution : Residual Block / Identity Block</a:t>
            </a:r>
            <a:endParaRPr b="1"/>
          </a:p>
        </p:txBody>
      </p:sp>
      <p:pic>
        <p:nvPicPr>
          <p:cNvPr id="212" name="Google Shape;212;gb25e3b13a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800" y="4214363"/>
            <a:ext cx="3731875" cy="20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b25e3b13ab_0_0"/>
          <p:cNvSpPr txBox="1"/>
          <p:nvPr/>
        </p:nvSpPr>
        <p:spPr>
          <a:xfrm>
            <a:off x="6990425" y="4214375"/>
            <a:ext cx="5011500" cy="24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/>
              <a:t>Two takeaways from residual block:</a:t>
            </a:r>
            <a:endParaRPr sz="1600" b="1"/>
          </a:p>
          <a:p>
            <a:pPr marL="457200" marR="0" lvl="0" indent="-3302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Adding additional / new layers would not hurt the model’s performance as regularisation will skip over them if those layers were not useful.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If the additional / new layers were useful, even with the presence of regularisation, the weights or kernels of the layers will be non-zero and model performance could increase slightly.</a:t>
            </a:r>
            <a:endParaRPr sz="1600"/>
          </a:p>
        </p:txBody>
      </p:sp>
      <p:cxnSp>
        <p:nvCxnSpPr>
          <p:cNvPr id="214" name="Google Shape;214;gb25e3b13ab_0_0"/>
          <p:cNvCxnSpPr/>
          <p:nvPr/>
        </p:nvCxnSpPr>
        <p:spPr>
          <a:xfrm>
            <a:off x="686450" y="4163875"/>
            <a:ext cx="11110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1983</Words>
  <Application>Microsoft Office PowerPoint</Application>
  <PresentationFormat>Widescreen</PresentationFormat>
  <Paragraphs>297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Twentieth Century</vt:lpstr>
      <vt:lpstr>Arial</vt:lpstr>
      <vt:lpstr>Calibri</vt:lpstr>
      <vt:lpstr>Georgia</vt:lpstr>
      <vt:lpstr>Office Theme</vt:lpstr>
      <vt:lpstr>Enhanced Low SNR Radio Signal Classification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Enhanced Low SNR Radio Signal Classification using Deep Learning</dc:title>
  <dc:creator>Osamah Ibrahiem</dc:creator>
  <cp:lastModifiedBy>胡云輝 0860812</cp:lastModifiedBy>
  <cp:revision>2</cp:revision>
  <dcterms:created xsi:type="dcterms:W3CDTF">2018-12-03T01:16:24Z</dcterms:created>
  <dcterms:modified xsi:type="dcterms:W3CDTF">2021-01-04T04:21:14Z</dcterms:modified>
</cp:coreProperties>
</file>